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801600" cy="12801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31" d="100"/>
          <a:sy n="31" d="100"/>
        </p:scale>
        <p:origin x="1172"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095078"/>
            <a:ext cx="10881360" cy="4456853"/>
          </a:xfrm>
        </p:spPr>
        <p:txBody>
          <a:bodyPr anchor="b"/>
          <a:lstStyle>
            <a:lvl1pPr algn="ctr">
              <a:defRPr sz="8400"/>
            </a:lvl1pPr>
          </a:lstStyle>
          <a:p>
            <a:r>
              <a:rPr lang="en-US"/>
              <a:t>Click to edit Master title style</a:t>
            </a:r>
            <a:endParaRPr lang="en-US" dirty="0"/>
          </a:p>
        </p:txBody>
      </p:sp>
      <p:sp>
        <p:nvSpPr>
          <p:cNvPr id="3" name="Subtitle 2"/>
          <p:cNvSpPr>
            <a:spLocks noGrp="1"/>
          </p:cNvSpPr>
          <p:nvPr>
            <p:ph type="subTitle" idx="1"/>
          </p:nvPr>
        </p:nvSpPr>
        <p:spPr>
          <a:xfrm>
            <a:off x="1600200" y="6723804"/>
            <a:ext cx="9601200" cy="3090756"/>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3375FE-01D7-48CC-BB38-B40BF127804E}" type="datetimeFigureOut">
              <a:rPr lang="en-US" smtClean="0"/>
              <a:t>06/14/25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102409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3375FE-01D7-48CC-BB38-B40BF127804E}" type="datetimeFigureOut">
              <a:rPr lang="en-US" smtClean="0"/>
              <a:t>06/14/25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112679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681567"/>
            <a:ext cx="2760345" cy="108487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0111" y="681567"/>
            <a:ext cx="8121015" cy="108487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3375FE-01D7-48CC-BB38-B40BF127804E}" type="datetimeFigureOut">
              <a:rPr lang="en-US" smtClean="0"/>
              <a:t>06/14/25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761939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3375FE-01D7-48CC-BB38-B40BF127804E}" type="datetimeFigureOut">
              <a:rPr lang="en-US" smtClean="0"/>
              <a:t>06/14/25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2492919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3191514"/>
            <a:ext cx="11041380" cy="5325109"/>
          </a:xfrm>
        </p:spPr>
        <p:txBody>
          <a:bodyPr anchor="b"/>
          <a:lstStyle>
            <a:lvl1pPr>
              <a:defRPr sz="8400"/>
            </a:lvl1pPr>
          </a:lstStyle>
          <a:p>
            <a:r>
              <a:rPr lang="en-US"/>
              <a:t>Click to edit Master title style</a:t>
            </a:r>
            <a:endParaRPr lang="en-US" dirty="0"/>
          </a:p>
        </p:txBody>
      </p:sp>
      <p:sp>
        <p:nvSpPr>
          <p:cNvPr id="3" name="Text Placeholder 2"/>
          <p:cNvSpPr>
            <a:spLocks noGrp="1"/>
          </p:cNvSpPr>
          <p:nvPr>
            <p:ph type="body" idx="1"/>
          </p:nvPr>
        </p:nvSpPr>
        <p:spPr>
          <a:xfrm>
            <a:off x="873443" y="8567000"/>
            <a:ext cx="11041380" cy="2800349"/>
          </a:xfrm>
        </p:spPr>
        <p:txBody>
          <a:bodyPr/>
          <a:lstStyle>
            <a:lvl1pPr marL="0" indent="0">
              <a:buNone/>
              <a:defRPr sz="3360">
                <a:solidFill>
                  <a:schemeClr val="tx1">
                    <a:tint val="82000"/>
                  </a:schemeClr>
                </a:solidFill>
              </a:defRPr>
            </a:lvl1pPr>
            <a:lvl2pPr marL="640080" indent="0">
              <a:buNone/>
              <a:defRPr sz="2800">
                <a:solidFill>
                  <a:schemeClr val="tx1">
                    <a:tint val="82000"/>
                  </a:schemeClr>
                </a:solidFill>
              </a:defRPr>
            </a:lvl2pPr>
            <a:lvl3pPr marL="1280160" indent="0">
              <a:buNone/>
              <a:defRPr sz="2520">
                <a:solidFill>
                  <a:schemeClr val="tx1">
                    <a:tint val="82000"/>
                  </a:schemeClr>
                </a:solidFill>
              </a:defRPr>
            </a:lvl3pPr>
            <a:lvl4pPr marL="1920240" indent="0">
              <a:buNone/>
              <a:defRPr sz="2240">
                <a:solidFill>
                  <a:schemeClr val="tx1">
                    <a:tint val="82000"/>
                  </a:schemeClr>
                </a:solidFill>
              </a:defRPr>
            </a:lvl4pPr>
            <a:lvl5pPr marL="2560320" indent="0">
              <a:buNone/>
              <a:defRPr sz="2240">
                <a:solidFill>
                  <a:schemeClr val="tx1">
                    <a:tint val="82000"/>
                  </a:schemeClr>
                </a:solidFill>
              </a:defRPr>
            </a:lvl5pPr>
            <a:lvl6pPr marL="3200400" indent="0">
              <a:buNone/>
              <a:defRPr sz="2240">
                <a:solidFill>
                  <a:schemeClr val="tx1">
                    <a:tint val="82000"/>
                  </a:schemeClr>
                </a:solidFill>
              </a:defRPr>
            </a:lvl6pPr>
            <a:lvl7pPr marL="3840480" indent="0">
              <a:buNone/>
              <a:defRPr sz="2240">
                <a:solidFill>
                  <a:schemeClr val="tx1">
                    <a:tint val="82000"/>
                  </a:schemeClr>
                </a:solidFill>
              </a:defRPr>
            </a:lvl7pPr>
            <a:lvl8pPr marL="4480560" indent="0">
              <a:buNone/>
              <a:defRPr sz="2240">
                <a:solidFill>
                  <a:schemeClr val="tx1">
                    <a:tint val="82000"/>
                  </a:schemeClr>
                </a:solidFill>
              </a:defRPr>
            </a:lvl8pPr>
            <a:lvl9pPr marL="5120640" indent="0">
              <a:buNone/>
              <a:defRPr sz="224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3375FE-01D7-48CC-BB38-B40BF127804E}" type="datetimeFigureOut">
              <a:rPr lang="en-US" smtClean="0"/>
              <a:t>06/14/25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284503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0110" y="3407833"/>
            <a:ext cx="544068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0810" y="3407833"/>
            <a:ext cx="544068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3375FE-01D7-48CC-BB38-B40BF127804E}" type="datetimeFigureOut">
              <a:rPr lang="en-US" smtClean="0"/>
              <a:t>06/14/25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73888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681570"/>
            <a:ext cx="11041380" cy="2474384"/>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1779" y="3138171"/>
            <a:ext cx="5415676" cy="1537969"/>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881779" y="4676140"/>
            <a:ext cx="5415676"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80811" y="3138171"/>
            <a:ext cx="5442347" cy="1537969"/>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p:cNvSpPr>
            <a:spLocks noGrp="1"/>
          </p:cNvSpPr>
          <p:nvPr>
            <p:ph sz="quarter" idx="4"/>
          </p:nvPr>
        </p:nvSpPr>
        <p:spPr>
          <a:xfrm>
            <a:off x="6480811" y="4676140"/>
            <a:ext cx="5442347"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3375FE-01D7-48CC-BB38-B40BF127804E}" type="datetimeFigureOut">
              <a:rPr lang="en-US" smtClean="0"/>
              <a:t>06/14/25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116574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3375FE-01D7-48CC-BB38-B40BF127804E}" type="datetimeFigureOut">
              <a:rPr lang="en-US" smtClean="0"/>
              <a:t>06/14/25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386536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3375FE-01D7-48CC-BB38-B40BF127804E}" type="datetimeFigureOut">
              <a:rPr lang="en-US" smtClean="0"/>
              <a:t>06/14/25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290414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853440"/>
            <a:ext cx="4128849" cy="2987040"/>
          </a:xfrm>
        </p:spPr>
        <p:txBody>
          <a:bodyPr anchor="b"/>
          <a:lstStyle>
            <a:lvl1pPr>
              <a:defRPr sz="4480"/>
            </a:lvl1pPr>
          </a:lstStyle>
          <a:p>
            <a:r>
              <a:rPr lang="en-US"/>
              <a:t>Click to edit Master title style</a:t>
            </a:r>
            <a:endParaRPr lang="en-US" dirty="0"/>
          </a:p>
        </p:txBody>
      </p:sp>
      <p:sp>
        <p:nvSpPr>
          <p:cNvPr id="3" name="Content Placeholder 2"/>
          <p:cNvSpPr>
            <a:spLocks noGrp="1"/>
          </p:cNvSpPr>
          <p:nvPr>
            <p:ph idx="1"/>
          </p:nvPr>
        </p:nvSpPr>
        <p:spPr>
          <a:xfrm>
            <a:off x="5442347" y="1843196"/>
            <a:ext cx="6480810" cy="9097433"/>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1778" y="3840480"/>
            <a:ext cx="4128849" cy="7114964"/>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873375FE-01D7-48CC-BB38-B40BF127804E}" type="datetimeFigureOut">
              <a:rPr lang="en-US" smtClean="0"/>
              <a:t>06/14/25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401152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853440"/>
            <a:ext cx="4128849" cy="2987040"/>
          </a:xfrm>
        </p:spPr>
        <p:txBody>
          <a:bodyPr anchor="b"/>
          <a:lstStyle>
            <a:lvl1pPr>
              <a:defRPr sz="4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42347" y="1843196"/>
            <a:ext cx="6480810" cy="9097433"/>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a:t>Click icon to add picture</a:t>
            </a:r>
            <a:endParaRPr lang="en-US" dirty="0"/>
          </a:p>
        </p:txBody>
      </p:sp>
      <p:sp>
        <p:nvSpPr>
          <p:cNvPr id="4" name="Text Placeholder 3"/>
          <p:cNvSpPr>
            <a:spLocks noGrp="1"/>
          </p:cNvSpPr>
          <p:nvPr>
            <p:ph type="body" sz="half" idx="2"/>
          </p:nvPr>
        </p:nvSpPr>
        <p:spPr>
          <a:xfrm>
            <a:off x="881778" y="3840480"/>
            <a:ext cx="4128849" cy="7114964"/>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873375FE-01D7-48CC-BB38-B40BF127804E}" type="datetimeFigureOut">
              <a:rPr lang="en-US" smtClean="0"/>
              <a:t>06/14/25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77F165-353D-4A1A-A13F-11DA6DD4DD04}" type="slidenum">
              <a:rPr lang="en-US" smtClean="0"/>
              <a:t>‹#›</a:t>
            </a:fld>
            <a:endParaRPr lang="en-US"/>
          </a:p>
        </p:txBody>
      </p:sp>
    </p:spTree>
    <p:extLst>
      <p:ext uri="{BB962C8B-B14F-4D97-AF65-F5344CB8AC3E}">
        <p14:creationId xmlns:p14="http://schemas.microsoft.com/office/powerpoint/2010/main" val="3314714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681570"/>
            <a:ext cx="11041380" cy="24743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0110" y="3407833"/>
            <a:ext cx="11041380" cy="81224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0110" y="11865189"/>
            <a:ext cx="2880360" cy="681567"/>
          </a:xfrm>
          <a:prstGeom prst="rect">
            <a:avLst/>
          </a:prstGeom>
        </p:spPr>
        <p:txBody>
          <a:bodyPr vert="horz" lIns="91440" tIns="45720" rIns="91440" bIns="45720" rtlCol="0" anchor="ctr"/>
          <a:lstStyle>
            <a:lvl1pPr algn="l">
              <a:defRPr sz="1680">
                <a:solidFill>
                  <a:schemeClr val="tx1">
                    <a:tint val="82000"/>
                  </a:schemeClr>
                </a:solidFill>
              </a:defRPr>
            </a:lvl1pPr>
          </a:lstStyle>
          <a:p>
            <a:fld id="{873375FE-01D7-48CC-BB38-B40BF127804E}" type="datetimeFigureOut">
              <a:rPr lang="en-US" smtClean="0"/>
              <a:t>06/14/25</a:t>
            </a:fld>
            <a:endParaRPr lang="en-US"/>
          </a:p>
        </p:txBody>
      </p:sp>
      <p:sp>
        <p:nvSpPr>
          <p:cNvPr id="5" name="Footer Placeholder 4"/>
          <p:cNvSpPr>
            <a:spLocks noGrp="1"/>
          </p:cNvSpPr>
          <p:nvPr>
            <p:ph type="ftr" sz="quarter" idx="3"/>
          </p:nvPr>
        </p:nvSpPr>
        <p:spPr>
          <a:xfrm>
            <a:off x="4240530" y="11865189"/>
            <a:ext cx="4320540" cy="681567"/>
          </a:xfrm>
          <a:prstGeom prst="rect">
            <a:avLst/>
          </a:prstGeom>
        </p:spPr>
        <p:txBody>
          <a:bodyPr vert="horz" lIns="91440" tIns="45720" rIns="91440" bIns="45720" rtlCol="0" anchor="ctr"/>
          <a:lstStyle>
            <a:lvl1pPr algn="ctr">
              <a:defRPr sz="168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041130" y="11865189"/>
            <a:ext cx="2880360" cy="681567"/>
          </a:xfrm>
          <a:prstGeom prst="rect">
            <a:avLst/>
          </a:prstGeom>
        </p:spPr>
        <p:txBody>
          <a:bodyPr vert="horz" lIns="91440" tIns="45720" rIns="91440" bIns="45720" rtlCol="0" anchor="ctr"/>
          <a:lstStyle>
            <a:lvl1pPr algn="r">
              <a:defRPr sz="1680">
                <a:solidFill>
                  <a:schemeClr val="tx1">
                    <a:tint val="82000"/>
                  </a:schemeClr>
                </a:solidFill>
              </a:defRPr>
            </a:lvl1pPr>
          </a:lstStyle>
          <a:p>
            <a:fld id="{E077F165-353D-4A1A-A13F-11DA6DD4DD04}" type="slidenum">
              <a:rPr lang="en-US" smtClean="0"/>
              <a:t>‹#›</a:t>
            </a:fld>
            <a:endParaRPr lang="en-US"/>
          </a:p>
        </p:txBody>
      </p:sp>
    </p:spTree>
    <p:extLst>
      <p:ext uri="{BB962C8B-B14F-4D97-AF65-F5344CB8AC3E}">
        <p14:creationId xmlns:p14="http://schemas.microsoft.com/office/powerpoint/2010/main" val="30347982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green circuit boards&#10;&#10;AI-generated content may be incorrect.">
            <a:extLst>
              <a:ext uri="{FF2B5EF4-FFF2-40B4-BE49-F238E27FC236}">
                <a16:creationId xmlns:a16="http://schemas.microsoft.com/office/drawing/2014/main" id="{6674C574-3264-6F89-358D-E1294EA678CD}"/>
              </a:ext>
            </a:extLst>
          </p:cNvPr>
          <p:cNvPicPr>
            <a:picLocks noChangeAspect="1"/>
          </p:cNvPicPr>
          <p:nvPr/>
        </p:nvPicPr>
        <p:blipFill>
          <a:blip r:embed="rId2">
            <a:extLst>
              <a:ext uri="{28A0092B-C50C-407E-A947-70E740481C1C}">
                <a14:useLocalDpi xmlns:a14="http://schemas.microsoft.com/office/drawing/2010/main" val="0"/>
              </a:ext>
            </a:extLst>
          </a:blip>
          <a:srcRect l="13065" t="754" r="13066" b="754"/>
          <a:stretch>
            <a:fillRect/>
          </a:stretch>
        </p:blipFill>
        <p:spPr>
          <a:xfrm>
            <a:off x="-1" y="0"/>
            <a:ext cx="12801601" cy="12801600"/>
          </a:xfrm>
          <a:prstGeom prst="rect">
            <a:avLst/>
          </a:prstGeom>
        </p:spPr>
      </p:pic>
      <p:sp>
        <p:nvSpPr>
          <p:cNvPr id="12" name="Rectangle: Rounded Corners 11">
            <a:extLst>
              <a:ext uri="{FF2B5EF4-FFF2-40B4-BE49-F238E27FC236}">
                <a16:creationId xmlns:a16="http://schemas.microsoft.com/office/drawing/2014/main" id="{FE55B872-AA86-5A8E-4E95-A8ED18E83674}"/>
              </a:ext>
            </a:extLst>
          </p:cNvPr>
          <p:cNvSpPr/>
          <p:nvPr/>
        </p:nvSpPr>
        <p:spPr>
          <a:xfrm>
            <a:off x="1600200" y="3200400"/>
            <a:ext cx="9601200" cy="6400800"/>
          </a:xfrm>
          <a:prstGeom prst="roundRect">
            <a:avLst/>
          </a:prstGeom>
          <a:solidFill>
            <a:schemeClr val="bg1"/>
          </a:solidFill>
          <a:ln w="3175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dirty="0">
              <a:latin typeface="Roboto Mono" panose="00000009000000000000" pitchFamily="49" charset="0"/>
              <a:ea typeface="Roboto Mono" panose="00000009000000000000" pitchFamily="49" charset="0"/>
            </a:endParaRPr>
          </a:p>
        </p:txBody>
      </p:sp>
      <p:sp>
        <p:nvSpPr>
          <p:cNvPr id="14" name="TextBox 13">
            <a:extLst>
              <a:ext uri="{FF2B5EF4-FFF2-40B4-BE49-F238E27FC236}">
                <a16:creationId xmlns:a16="http://schemas.microsoft.com/office/drawing/2014/main" id="{C07FF0EB-80EB-B127-4A55-749328E33C97}"/>
              </a:ext>
            </a:extLst>
          </p:cNvPr>
          <p:cNvSpPr txBox="1"/>
          <p:nvPr/>
        </p:nvSpPr>
        <p:spPr>
          <a:xfrm>
            <a:off x="1762268" y="4230975"/>
            <a:ext cx="9277065" cy="4339650"/>
          </a:xfrm>
          <a:prstGeom prst="rect">
            <a:avLst/>
          </a:prstGeom>
          <a:noFill/>
        </p:spPr>
        <p:txBody>
          <a:bodyPr wrap="square">
            <a:spAutoFit/>
          </a:bodyPr>
          <a:lstStyle/>
          <a:p>
            <a:pPr algn="ctr"/>
            <a:r>
              <a:rPr lang="en-US" sz="13800" b="1" dirty="0">
                <a:latin typeface="Cascadia Code" panose="020B0609020000020004" pitchFamily="49" charset="0"/>
                <a:ea typeface="Roboto Mono" panose="00000009000000000000" pitchFamily="49" charset="0"/>
                <a:cs typeface="Cascadia Code" panose="020B0609020000020004" pitchFamily="49" charset="0"/>
              </a:rPr>
              <a:t>Clock Update!</a:t>
            </a:r>
          </a:p>
        </p:txBody>
      </p:sp>
    </p:spTree>
    <p:extLst>
      <p:ext uri="{BB962C8B-B14F-4D97-AF65-F5344CB8AC3E}">
        <p14:creationId xmlns:p14="http://schemas.microsoft.com/office/powerpoint/2010/main" val="3414634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3" name="Picture 2" descr="A machine with wires and a circuit board&#10;&#10;AI-generated content may be incorrect.">
            <a:extLst>
              <a:ext uri="{FF2B5EF4-FFF2-40B4-BE49-F238E27FC236}">
                <a16:creationId xmlns:a16="http://schemas.microsoft.com/office/drawing/2014/main" id="{D5DB9A98-5B3C-CA49-CF1F-C5B8C464E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85800"/>
            <a:ext cx="5356454" cy="6629400"/>
          </a:xfrm>
          <a:prstGeom prst="rect">
            <a:avLst/>
          </a:prstGeom>
          <a:ln w="190500">
            <a:solidFill>
              <a:schemeClr val="bg1"/>
            </a:solidFill>
          </a:ln>
        </p:spPr>
      </p:pic>
      <p:sp>
        <p:nvSpPr>
          <p:cNvPr id="4" name="TextBox 3">
            <a:extLst>
              <a:ext uri="{FF2B5EF4-FFF2-40B4-BE49-F238E27FC236}">
                <a16:creationId xmlns:a16="http://schemas.microsoft.com/office/drawing/2014/main" id="{EC0B5167-7E65-6572-9326-7018C5896AD5}"/>
              </a:ext>
            </a:extLst>
          </p:cNvPr>
          <p:cNvSpPr txBox="1"/>
          <p:nvPr/>
        </p:nvSpPr>
        <p:spPr>
          <a:xfrm>
            <a:off x="6400800" y="485619"/>
            <a:ext cx="5962135" cy="7017306"/>
          </a:xfrm>
          <a:prstGeom prst="rect">
            <a:avLst/>
          </a:prstGeom>
          <a:noFill/>
        </p:spPr>
        <p:txBody>
          <a:bodyPr wrap="square" rtlCol="0">
            <a:spAutoFit/>
          </a:bodyPr>
          <a:lstStyle/>
          <a:p>
            <a:pPr>
              <a:spcAft>
                <a:spcPts val="1200"/>
              </a:spcAft>
            </a:pPr>
            <a:r>
              <a:rPr lang="en-US" sz="6000" b="1" dirty="0">
                <a:solidFill>
                  <a:schemeClr val="bg1"/>
                </a:solidFill>
                <a:latin typeface="Cascadia Code" panose="020B0609020000020004" pitchFamily="49" charset="0"/>
                <a:cs typeface="Cascadia Code" panose="020B0609020000020004" pitchFamily="49" charset="0"/>
              </a:rPr>
              <a:t>This is one clock.</a:t>
            </a:r>
            <a:endParaRPr lang="en-US" sz="4000" dirty="0">
              <a:solidFill>
                <a:schemeClr val="bg1"/>
              </a:solidFill>
              <a:latin typeface="Cascadia Code" panose="020B0609020000020004" pitchFamily="49" charset="0"/>
              <a:cs typeface="Cascadia Code" panose="020B0609020000020004" pitchFamily="49" charset="0"/>
            </a:endParaRPr>
          </a:p>
          <a:p>
            <a:r>
              <a:rPr lang="en-US" sz="4000" dirty="0">
                <a:solidFill>
                  <a:schemeClr val="bg1"/>
                </a:solidFill>
                <a:latin typeface="Cascadia Code" panose="020B0609020000020004" pitchFamily="49" charset="0"/>
                <a:cs typeface="Cascadia Code" panose="020B0609020000020004" pitchFamily="49" charset="0"/>
              </a:rPr>
              <a:t>Each clock has its own control board, two motors, and two Hall effect (magnet) sensors, not to mention a bunch of 3D printed parts.</a:t>
            </a:r>
          </a:p>
        </p:txBody>
      </p:sp>
      <p:pic>
        <p:nvPicPr>
          <p:cNvPr id="6" name="Picture 5" descr="A close up of a circuit board&#10;&#10;AI-generated content may be incorrect.">
            <a:extLst>
              <a:ext uri="{FF2B5EF4-FFF2-40B4-BE49-F238E27FC236}">
                <a16:creationId xmlns:a16="http://schemas.microsoft.com/office/drawing/2014/main" id="{9AB6C4EF-04DA-8F5D-0D04-3C38906A8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8162822"/>
            <a:ext cx="6629400" cy="3972027"/>
          </a:xfrm>
          <a:prstGeom prst="rect">
            <a:avLst/>
          </a:prstGeom>
          <a:ln w="190500">
            <a:solidFill>
              <a:schemeClr val="bg1"/>
            </a:solidFill>
          </a:ln>
        </p:spPr>
      </p:pic>
      <p:grpSp>
        <p:nvGrpSpPr>
          <p:cNvPr id="10" name="Group 9">
            <a:extLst>
              <a:ext uri="{FF2B5EF4-FFF2-40B4-BE49-F238E27FC236}">
                <a16:creationId xmlns:a16="http://schemas.microsoft.com/office/drawing/2014/main" id="{F506E4F1-DF2B-A9E8-085B-B8CB95DE0CD4}"/>
              </a:ext>
            </a:extLst>
          </p:cNvPr>
          <p:cNvGrpSpPr/>
          <p:nvPr/>
        </p:nvGrpSpPr>
        <p:grpSpPr>
          <a:xfrm>
            <a:off x="7983269" y="7914640"/>
            <a:ext cx="4114800" cy="914400"/>
            <a:chOff x="8130208" y="8162822"/>
            <a:chExt cx="4114800" cy="914400"/>
          </a:xfrm>
        </p:grpSpPr>
        <p:sp>
          <p:nvSpPr>
            <p:cNvPr id="8" name="Rectangle: Rounded Corners 7">
              <a:extLst>
                <a:ext uri="{FF2B5EF4-FFF2-40B4-BE49-F238E27FC236}">
                  <a16:creationId xmlns:a16="http://schemas.microsoft.com/office/drawing/2014/main" id="{3FB8535D-E803-0BE0-85A3-E97B41FFA81B}"/>
                </a:ext>
              </a:extLst>
            </p:cNvPr>
            <p:cNvSpPr/>
            <p:nvPr/>
          </p:nvSpPr>
          <p:spPr>
            <a:xfrm>
              <a:off x="8130208" y="8162822"/>
              <a:ext cx="4114800" cy="914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D2A8AC8-7851-3FFC-098D-5DD410C3FAF5}"/>
                </a:ext>
              </a:extLst>
            </p:cNvPr>
            <p:cNvSpPr txBox="1"/>
            <p:nvPr/>
          </p:nvSpPr>
          <p:spPr>
            <a:xfrm>
              <a:off x="8198922" y="8296856"/>
              <a:ext cx="3977372" cy="646331"/>
            </a:xfrm>
            <a:prstGeom prst="rect">
              <a:avLst/>
            </a:prstGeom>
            <a:noFill/>
          </p:spPr>
          <p:txBody>
            <a:bodyPr wrap="none" rtlCol="0">
              <a:spAutoFit/>
            </a:bodyPr>
            <a:lstStyle/>
            <a:p>
              <a:pPr algn="ctr"/>
              <a:r>
                <a:rPr lang="en-US" sz="3600" b="1" dirty="0">
                  <a:latin typeface="Cascadia Code" panose="020B0609020000020004" pitchFamily="49" charset="0"/>
                  <a:cs typeface="Cascadia Code" panose="020B0609020000020004" pitchFamily="49" charset="0"/>
                </a:rPr>
                <a:t>Stepper motors</a:t>
              </a:r>
            </a:p>
          </p:txBody>
        </p:sp>
      </p:grpSp>
      <p:grpSp>
        <p:nvGrpSpPr>
          <p:cNvPr id="11" name="Group 10">
            <a:extLst>
              <a:ext uri="{FF2B5EF4-FFF2-40B4-BE49-F238E27FC236}">
                <a16:creationId xmlns:a16="http://schemas.microsoft.com/office/drawing/2014/main" id="{061D3A6E-9F0D-5650-DC46-5A8912B1141A}"/>
              </a:ext>
            </a:extLst>
          </p:cNvPr>
          <p:cNvGrpSpPr/>
          <p:nvPr/>
        </p:nvGrpSpPr>
        <p:grpSpPr>
          <a:xfrm>
            <a:off x="7983269" y="10148835"/>
            <a:ext cx="4114800" cy="1468313"/>
            <a:chOff x="8130208" y="8162821"/>
            <a:chExt cx="4114800" cy="1468313"/>
          </a:xfrm>
        </p:grpSpPr>
        <p:sp>
          <p:nvSpPr>
            <p:cNvPr id="12" name="Rectangle: Rounded Corners 11">
              <a:extLst>
                <a:ext uri="{FF2B5EF4-FFF2-40B4-BE49-F238E27FC236}">
                  <a16:creationId xmlns:a16="http://schemas.microsoft.com/office/drawing/2014/main" id="{6404630C-AF56-63EB-4443-0ABD181DCB5D}"/>
                </a:ext>
              </a:extLst>
            </p:cNvPr>
            <p:cNvSpPr/>
            <p:nvPr/>
          </p:nvSpPr>
          <p:spPr>
            <a:xfrm>
              <a:off x="8130208" y="8162821"/>
              <a:ext cx="4114800" cy="146831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144BF97-6098-C3BA-0CDF-0D569C330478}"/>
                </a:ext>
              </a:extLst>
            </p:cNvPr>
            <p:cNvSpPr txBox="1"/>
            <p:nvPr/>
          </p:nvSpPr>
          <p:spPr>
            <a:xfrm>
              <a:off x="8130208" y="8296856"/>
              <a:ext cx="4114800" cy="1200329"/>
            </a:xfrm>
            <a:prstGeom prst="rect">
              <a:avLst/>
            </a:prstGeom>
            <a:noFill/>
          </p:spPr>
          <p:txBody>
            <a:bodyPr wrap="square" rtlCol="0">
              <a:spAutoFit/>
            </a:bodyPr>
            <a:lstStyle/>
            <a:p>
              <a:pPr algn="ctr"/>
              <a:r>
                <a:rPr lang="en-US" sz="3600" b="1" dirty="0">
                  <a:latin typeface="Cascadia Code" panose="020B0609020000020004" pitchFamily="49" charset="0"/>
                  <a:cs typeface="Cascadia Code" panose="020B0609020000020004" pitchFamily="49" charset="0"/>
                </a:rPr>
                <a:t>Hall effect sensors</a:t>
              </a:r>
            </a:p>
          </p:txBody>
        </p:sp>
      </p:grpSp>
      <p:cxnSp>
        <p:nvCxnSpPr>
          <p:cNvPr id="18" name="Straight Arrow Connector 17">
            <a:extLst>
              <a:ext uri="{FF2B5EF4-FFF2-40B4-BE49-F238E27FC236}">
                <a16:creationId xmlns:a16="http://schemas.microsoft.com/office/drawing/2014/main" id="{6E97DE06-0AC0-E69E-63A1-6311BC0E9E2D}"/>
              </a:ext>
            </a:extLst>
          </p:cNvPr>
          <p:cNvCxnSpPr>
            <a:cxnSpLocks/>
            <a:stCxn id="8" idx="1"/>
          </p:cNvCxnSpPr>
          <p:nvPr/>
        </p:nvCxnSpPr>
        <p:spPr>
          <a:xfrm flipH="1">
            <a:off x="2298032" y="8371840"/>
            <a:ext cx="5685237" cy="383023"/>
          </a:xfrm>
          <a:prstGeom prst="straightConnector1">
            <a:avLst/>
          </a:prstGeom>
          <a:ln w="76200">
            <a:solidFill>
              <a:srgbClr val="92D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E5579C8-704D-9E81-DC32-4E6745F21DC3}"/>
              </a:ext>
            </a:extLst>
          </p:cNvPr>
          <p:cNvCxnSpPr>
            <a:cxnSpLocks/>
            <a:stCxn id="13" idx="1"/>
          </p:cNvCxnSpPr>
          <p:nvPr/>
        </p:nvCxnSpPr>
        <p:spPr>
          <a:xfrm flipH="1" flipV="1">
            <a:off x="7086600" y="10684042"/>
            <a:ext cx="896669" cy="198993"/>
          </a:xfrm>
          <a:prstGeom prst="straightConnector1">
            <a:avLst/>
          </a:prstGeom>
          <a:ln w="76200">
            <a:solidFill>
              <a:srgbClr val="92D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04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15CA24B4-11E8-9E34-216F-7649B2CADE2F}"/>
            </a:ext>
          </a:extLst>
        </p:cNvPr>
        <p:cNvGrpSpPr/>
        <p:nvPr/>
      </p:nvGrpSpPr>
      <p:grpSpPr>
        <a:xfrm>
          <a:off x="0" y="0"/>
          <a:ext cx="0" cy="0"/>
          <a:chOff x="0" y="0"/>
          <a:chExt cx="0" cy="0"/>
        </a:xfrm>
      </p:grpSpPr>
      <p:pic>
        <p:nvPicPr>
          <p:cNvPr id="5" name="Picture 4" descr="A group of green circuit boards&#10;&#10;AI-generated content may be incorrect.">
            <a:extLst>
              <a:ext uri="{FF2B5EF4-FFF2-40B4-BE49-F238E27FC236}">
                <a16:creationId xmlns:a16="http://schemas.microsoft.com/office/drawing/2014/main" id="{E9737B6B-CD27-6847-712C-1DB8A72ED0AD}"/>
              </a:ext>
            </a:extLst>
          </p:cNvPr>
          <p:cNvPicPr>
            <a:picLocks noChangeAspect="1"/>
          </p:cNvPicPr>
          <p:nvPr/>
        </p:nvPicPr>
        <p:blipFill>
          <a:blip r:embed="rId2">
            <a:extLst>
              <a:ext uri="{28A0092B-C50C-407E-A947-70E740481C1C}">
                <a14:useLocalDpi xmlns:a14="http://schemas.microsoft.com/office/drawing/2010/main" val="0"/>
              </a:ext>
            </a:extLst>
          </a:blip>
          <a:srcRect b="32948"/>
          <a:stretch>
            <a:fillRect/>
          </a:stretch>
        </p:blipFill>
        <p:spPr>
          <a:xfrm>
            <a:off x="685800" y="685800"/>
            <a:ext cx="5503304" cy="6018269"/>
          </a:xfrm>
          <a:prstGeom prst="rect">
            <a:avLst/>
          </a:prstGeom>
          <a:ln w="190500">
            <a:solidFill>
              <a:schemeClr val="bg1"/>
            </a:solidFill>
          </a:ln>
        </p:spPr>
      </p:pic>
      <p:sp>
        <p:nvSpPr>
          <p:cNvPr id="7" name="TextBox 6">
            <a:extLst>
              <a:ext uri="{FF2B5EF4-FFF2-40B4-BE49-F238E27FC236}">
                <a16:creationId xmlns:a16="http://schemas.microsoft.com/office/drawing/2014/main" id="{BEA655F3-EEAF-805E-5B8B-7C6642CF159E}"/>
              </a:ext>
            </a:extLst>
          </p:cNvPr>
          <p:cNvSpPr txBox="1"/>
          <p:nvPr/>
        </p:nvSpPr>
        <p:spPr>
          <a:xfrm>
            <a:off x="6612498" y="685800"/>
            <a:ext cx="5962135" cy="6093976"/>
          </a:xfrm>
          <a:prstGeom prst="rect">
            <a:avLst/>
          </a:prstGeom>
          <a:noFill/>
        </p:spPr>
        <p:txBody>
          <a:bodyPr wrap="square" rtlCol="0">
            <a:spAutoFit/>
          </a:bodyPr>
          <a:lstStyle/>
          <a:p>
            <a:pPr>
              <a:spcAft>
                <a:spcPts val="1200"/>
              </a:spcAft>
            </a:pPr>
            <a:r>
              <a:rPr lang="en-US" sz="6000" b="1" dirty="0">
                <a:solidFill>
                  <a:schemeClr val="bg1"/>
                </a:solidFill>
                <a:latin typeface="Cascadia Code" panose="020B0609020000020004" pitchFamily="49" charset="0"/>
                <a:cs typeface="Cascadia Code" panose="020B0609020000020004" pitchFamily="49" charset="0"/>
              </a:rPr>
              <a:t>Six clocks make one segment.</a:t>
            </a:r>
          </a:p>
          <a:p>
            <a:r>
              <a:rPr lang="en-US" sz="4000" dirty="0">
                <a:solidFill>
                  <a:schemeClr val="bg1"/>
                </a:solidFill>
                <a:latin typeface="Cascadia Code" panose="020B0609020000020004" pitchFamily="49" charset="0"/>
                <a:cs typeface="Cascadia Code" panose="020B0609020000020004" pitchFamily="49" charset="0"/>
              </a:rPr>
              <a:t>Using six clocks, you can make a “digital” number with an analog display.</a:t>
            </a:r>
          </a:p>
        </p:txBody>
      </p:sp>
      <p:pic>
        <p:nvPicPr>
          <p:cNvPr id="16" name="Picture 15" descr="A group of green circuit boards&#10;&#10;AI-generated content may be incorrect.">
            <a:extLst>
              <a:ext uri="{FF2B5EF4-FFF2-40B4-BE49-F238E27FC236}">
                <a16:creationId xmlns:a16="http://schemas.microsoft.com/office/drawing/2014/main" id="{786C3192-28F5-DB4F-D3C8-B93889560F86}"/>
              </a:ext>
            </a:extLst>
          </p:cNvPr>
          <p:cNvPicPr>
            <a:picLocks noChangeAspect="1"/>
          </p:cNvPicPr>
          <p:nvPr/>
        </p:nvPicPr>
        <p:blipFill>
          <a:blip r:embed="rId2">
            <a:extLst>
              <a:ext uri="{28A0092B-C50C-407E-A947-70E740481C1C}">
                <a14:useLocalDpi xmlns:a14="http://schemas.microsoft.com/office/drawing/2010/main" val="0"/>
              </a:ext>
            </a:extLst>
          </a:blip>
          <a:srcRect l="18026" t="68237" r="25957" b="1975"/>
          <a:stretch>
            <a:fillRect/>
          </a:stretch>
        </p:blipFill>
        <p:spPr>
          <a:xfrm>
            <a:off x="685800" y="8302557"/>
            <a:ext cx="4396902" cy="3813243"/>
          </a:xfrm>
          <a:prstGeom prst="rect">
            <a:avLst/>
          </a:prstGeom>
          <a:ln w="190500">
            <a:solidFill>
              <a:schemeClr val="bg1"/>
            </a:solidFill>
          </a:ln>
        </p:spPr>
      </p:pic>
      <p:sp>
        <p:nvSpPr>
          <p:cNvPr id="23" name="TextBox 22">
            <a:extLst>
              <a:ext uri="{FF2B5EF4-FFF2-40B4-BE49-F238E27FC236}">
                <a16:creationId xmlns:a16="http://schemas.microsoft.com/office/drawing/2014/main" id="{5171B8D8-65E0-9E8D-7F8B-F10C07A68479}"/>
              </a:ext>
            </a:extLst>
          </p:cNvPr>
          <p:cNvSpPr txBox="1"/>
          <p:nvPr/>
        </p:nvSpPr>
        <p:spPr>
          <a:xfrm>
            <a:off x="5557318" y="8945701"/>
            <a:ext cx="5962135" cy="3170099"/>
          </a:xfrm>
          <a:prstGeom prst="rect">
            <a:avLst/>
          </a:prstGeom>
          <a:noFill/>
        </p:spPr>
        <p:txBody>
          <a:bodyPr wrap="square" rtlCol="0">
            <a:spAutoFit/>
          </a:bodyPr>
          <a:lstStyle/>
          <a:p>
            <a:pPr>
              <a:spcAft>
                <a:spcPts val="1200"/>
              </a:spcAft>
            </a:pPr>
            <a:r>
              <a:rPr lang="en-US" sz="4000" dirty="0">
                <a:solidFill>
                  <a:schemeClr val="bg1"/>
                </a:solidFill>
                <a:latin typeface="Cascadia Code" panose="020B0609020000020004" pitchFamily="49" charset="0"/>
                <a:cs typeface="Cascadia Code" panose="020B0609020000020004" pitchFamily="49" charset="0"/>
              </a:rPr>
              <a:t>Each segment gets its own control board. This helps route power and data to each clock.</a:t>
            </a:r>
          </a:p>
        </p:txBody>
      </p:sp>
      <p:pic>
        <p:nvPicPr>
          <p:cNvPr id="25" name="Picture 24">
            <a:extLst>
              <a:ext uri="{FF2B5EF4-FFF2-40B4-BE49-F238E27FC236}">
                <a16:creationId xmlns:a16="http://schemas.microsoft.com/office/drawing/2014/main" id="{3E3C994A-8151-C8F5-8E10-1450B22CC30C}"/>
              </a:ext>
            </a:extLst>
          </p:cNvPr>
          <p:cNvPicPr>
            <a:picLocks noChangeAspect="1"/>
          </p:cNvPicPr>
          <p:nvPr/>
        </p:nvPicPr>
        <p:blipFill>
          <a:blip r:embed="rId3"/>
          <a:stretch>
            <a:fillRect/>
          </a:stretch>
        </p:blipFill>
        <p:spPr>
          <a:xfrm>
            <a:off x="6612498" y="7075054"/>
            <a:ext cx="4285644" cy="1575368"/>
          </a:xfrm>
          <a:prstGeom prst="rect">
            <a:avLst/>
          </a:prstGeom>
        </p:spPr>
      </p:pic>
      <p:sp>
        <p:nvSpPr>
          <p:cNvPr id="27" name="Arrow: Curved Down 26">
            <a:extLst>
              <a:ext uri="{FF2B5EF4-FFF2-40B4-BE49-F238E27FC236}">
                <a16:creationId xmlns:a16="http://schemas.microsoft.com/office/drawing/2014/main" id="{40285EE5-0B00-63E0-2A0A-C167D4B939CF}"/>
              </a:ext>
            </a:extLst>
          </p:cNvPr>
          <p:cNvSpPr/>
          <p:nvPr/>
        </p:nvSpPr>
        <p:spPr>
          <a:xfrm rot="5400000">
            <a:off x="10591971" y="6407477"/>
            <a:ext cx="2163890" cy="883767"/>
          </a:xfrm>
          <a:prstGeom prst="curvedDownArrow">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23211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8A5E296B-9568-BC8C-ADEB-EAF00F9EF5D3}"/>
            </a:ext>
          </a:extLst>
        </p:cNvPr>
        <p:cNvGrpSpPr/>
        <p:nvPr/>
      </p:nvGrpSpPr>
      <p:grpSpPr>
        <a:xfrm>
          <a:off x="0" y="0"/>
          <a:ext cx="0" cy="0"/>
          <a:chOff x="0" y="0"/>
          <a:chExt cx="0" cy="0"/>
        </a:xfrm>
      </p:grpSpPr>
      <p:pic>
        <p:nvPicPr>
          <p:cNvPr id="3" name="Picture 2" descr="A group of green electronic components on a wooden surface&#10;&#10;AI-generated content may be incorrect.">
            <a:extLst>
              <a:ext uri="{FF2B5EF4-FFF2-40B4-BE49-F238E27FC236}">
                <a16:creationId xmlns:a16="http://schemas.microsoft.com/office/drawing/2014/main" id="{55790B31-0E56-3C4B-87BE-610A19DE847A}"/>
              </a:ext>
            </a:extLst>
          </p:cNvPr>
          <p:cNvPicPr>
            <a:picLocks noChangeAspect="1"/>
          </p:cNvPicPr>
          <p:nvPr/>
        </p:nvPicPr>
        <p:blipFill>
          <a:blip r:embed="rId2">
            <a:extLst>
              <a:ext uri="{28A0092B-C50C-407E-A947-70E740481C1C}">
                <a14:useLocalDpi xmlns:a14="http://schemas.microsoft.com/office/drawing/2010/main" val="0"/>
              </a:ext>
            </a:extLst>
          </a:blip>
          <a:srcRect r="3882" b="33195"/>
          <a:stretch>
            <a:fillRect/>
          </a:stretch>
        </p:blipFill>
        <p:spPr>
          <a:xfrm>
            <a:off x="685800" y="685800"/>
            <a:ext cx="11430000" cy="5211763"/>
          </a:xfrm>
          <a:prstGeom prst="rect">
            <a:avLst/>
          </a:prstGeom>
          <a:ln w="190500">
            <a:solidFill>
              <a:schemeClr val="bg1"/>
            </a:solidFill>
          </a:ln>
        </p:spPr>
      </p:pic>
      <p:sp>
        <p:nvSpPr>
          <p:cNvPr id="4" name="TextBox 3">
            <a:extLst>
              <a:ext uri="{FF2B5EF4-FFF2-40B4-BE49-F238E27FC236}">
                <a16:creationId xmlns:a16="http://schemas.microsoft.com/office/drawing/2014/main" id="{08056FF7-3365-6914-A8B0-4ABA9BA71A94}"/>
              </a:ext>
            </a:extLst>
          </p:cNvPr>
          <p:cNvSpPr txBox="1"/>
          <p:nvPr/>
        </p:nvSpPr>
        <p:spPr>
          <a:xfrm>
            <a:off x="457200" y="6400800"/>
            <a:ext cx="11887200" cy="1015663"/>
          </a:xfrm>
          <a:prstGeom prst="rect">
            <a:avLst/>
          </a:prstGeom>
          <a:noFill/>
        </p:spPr>
        <p:txBody>
          <a:bodyPr wrap="square" rtlCol="0">
            <a:spAutoFit/>
          </a:bodyPr>
          <a:lstStyle/>
          <a:p>
            <a:pPr>
              <a:spcAft>
                <a:spcPts val="1200"/>
              </a:spcAft>
            </a:pPr>
            <a:r>
              <a:rPr lang="en-US" sz="6000" b="1" dirty="0">
                <a:solidFill>
                  <a:schemeClr val="bg1"/>
                </a:solidFill>
                <a:latin typeface="Cascadia Code" panose="020B0609020000020004" pitchFamily="49" charset="0"/>
                <a:cs typeface="Cascadia Code" panose="020B0609020000020004" pitchFamily="49" charset="0"/>
              </a:rPr>
              <a:t>Four segments = 24 clocks.</a:t>
            </a:r>
            <a:endParaRPr lang="en-US" sz="4000" dirty="0">
              <a:solidFill>
                <a:schemeClr val="bg1"/>
              </a:solidFill>
              <a:latin typeface="Cascadia Code" panose="020B0609020000020004" pitchFamily="49" charset="0"/>
              <a:cs typeface="Cascadia Code" panose="020B0609020000020004" pitchFamily="49" charset="0"/>
            </a:endParaRPr>
          </a:p>
        </p:txBody>
      </p:sp>
      <p:pic>
        <p:nvPicPr>
          <p:cNvPr id="10" name="Picture 9" descr="A green circuit board with white and white connectors&#10;&#10;AI-generated content may be incorrect.">
            <a:extLst>
              <a:ext uri="{FF2B5EF4-FFF2-40B4-BE49-F238E27FC236}">
                <a16:creationId xmlns:a16="http://schemas.microsoft.com/office/drawing/2014/main" id="{9B84DECE-1496-2CCB-3E4A-4AC028541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886" y="7772400"/>
            <a:ext cx="3785914" cy="4343400"/>
          </a:xfrm>
          <a:prstGeom prst="rect">
            <a:avLst/>
          </a:prstGeom>
          <a:ln w="127000">
            <a:solidFill>
              <a:schemeClr val="bg1"/>
            </a:solidFill>
          </a:ln>
        </p:spPr>
      </p:pic>
      <p:sp>
        <p:nvSpPr>
          <p:cNvPr id="12" name="TextBox 11">
            <a:extLst>
              <a:ext uri="{FF2B5EF4-FFF2-40B4-BE49-F238E27FC236}">
                <a16:creationId xmlns:a16="http://schemas.microsoft.com/office/drawing/2014/main" id="{2AD11A84-6CAD-287E-EE58-4A75D6C83F34}"/>
              </a:ext>
            </a:extLst>
          </p:cNvPr>
          <p:cNvSpPr txBox="1"/>
          <p:nvPr/>
        </p:nvSpPr>
        <p:spPr>
          <a:xfrm>
            <a:off x="457199" y="7455373"/>
            <a:ext cx="7241459" cy="4401205"/>
          </a:xfrm>
          <a:prstGeom prst="rect">
            <a:avLst/>
          </a:prstGeom>
          <a:noFill/>
        </p:spPr>
        <p:txBody>
          <a:bodyPr wrap="square">
            <a:spAutoFit/>
          </a:bodyPr>
          <a:lstStyle/>
          <a:p>
            <a:r>
              <a:rPr lang="en-US" sz="4000" dirty="0">
                <a:solidFill>
                  <a:schemeClr val="bg1"/>
                </a:solidFill>
                <a:latin typeface="Cascadia Code" panose="020B0609020000020004" pitchFamily="49" charset="0"/>
                <a:cs typeface="Cascadia Code" panose="020B0609020000020004" pitchFamily="49" charset="0"/>
              </a:rPr>
              <a:t>One of the four segment control boards gets some extra circuitry. This board is the brain of the entire system and commands all the other boards.</a:t>
            </a:r>
          </a:p>
        </p:txBody>
      </p:sp>
    </p:spTree>
    <p:extLst>
      <p:ext uri="{BB962C8B-B14F-4D97-AF65-F5344CB8AC3E}">
        <p14:creationId xmlns:p14="http://schemas.microsoft.com/office/powerpoint/2010/main" val="350501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FB351BD3-BA15-2679-126F-25A1EDC2A9E0}"/>
            </a:ext>
          </a:extLst>
        </p:cNvPr>
        <p:cNvGrpSpPr/>
        <p:nvPr/>
      </p:nvGrpSpPr>
      <p:grpSpPr>
        <a:xfrm>
          <a:off x="0" y="0"/>
          <a:ext cx="0" cy="0"/>
          <a:chOff x="0" y="0"/>
          <a:chExt cx="0" cy="0"/>
        </a:xfrm>
      </p:grpSpPr>
      <p:pic>
        <p:nvPicPr>
          <p:cNvPr id="5" name="Picture 4" descr="A group of plastic objects on a wood surface&#10;&#10;AI-generated content may be incorrect.">
            <a:extLst>
              <a:ext uri="{FF2B5EF4-FFF2-40B4-BE49-F238E27FC236}">
                <a16:creationId xmlns:a16="http://schemas.microsoft.com/office/drawing/2014/main" id="{490A084A-E20A-F1A9-8A16-D3B52A289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06023" y="1718778"/>
            <a:ext cx="6942754" cy="4876800"/>
          </a:xfrm>
          <a:prstGeom prst="rect">
            <a:avLst/>
          </a:prstGeom>
          <a:ln w="190500">
            <a:solidFill>
              <a:schemeClr val="bg1"/>
            </a:solidFill>
          </a:ln>
        </p:spPr>
      </p:pic>
      <p:pic>
        <p:nvPicPr>
          <p:cNvPr id="7" name="Picture 6" descr="A group of electronic components on a table&#10;&#10;AI-generated content may be incorrect.">
            <a:extLst>
              <a:ext uri="{FF2B5EF4-FFF2-40B4-BE49-F238E27FC236}">
                <a16:creationId xmlns:a16="http://schemas.microsoft.com/office/drawing/2014/main" id="{A9500589-0A38-4313-7651-A4837AE8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7543800"/>
            <a:ext cx="5772562" cy="4572000"/>
          </a:xfrm>
          <a:prstGeom prst="rect">
            <a:avLst/>
          </a:prstGeom>
          <a:ln w="190500">
            <a:solidFill>
              <a:schemeClr val="bg1"/>
            </a:solidFill>
          </a:ln>
        </p:spPr>
      </p:pic>
      <p:pic>
        <p:nvPicPr>
          <p:cNvPr id="9" name="Picture 8" descr="A close up of a machine&#10;&#10;AI-generated content may be incorrect.">
            <a:extLst>
              <a:ext uri="{FF2B5EF4-FFF2-40B4-BE49-F238E27FC236}">
                <a16:creationId xmlns:a16="http://schemas.microsoft.com/office/drawing/2014/main" id="{990C5F66-673A-216F-0396-08A81AB50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8458200"/>
            <a:ext cx="4876800" cy="3657600"/>
          </a:xfrm>
          <a:prstGeom prst="rect">
            <a:avLst/>
          </a:prstGeom>
          <a:ln w="190500">
            <a:solidFill>
              <a:schemeClr val="bg1"/>
            </a:solidFill>
          </a:ln>
        </p:spPr>
      </p:pic>
      <p:sp>
        <p:nvSpPr>
          <p:cNvPr id="11" name="TextBox 10">
            <a:extLst>
              <a:ext uri="{FF2B5EF4-FFF2-40B4-BE49-F238E27FC236}">
                <a16:creationId xmlns:a16="http://schemas.microsoft.com/office/drawing/2014/main" id="{04FF3E43-B6AC-E9B6-FBFD-5648EDA58273}"/>
              </a:ext>
            </a:extLst>
          </p:cNvPr>
          <p:cNvSpPr txBox="1"/>
          <p:nvPr/>
        </p:nvSpPr>
        <p:spPr>
          <a:xfrm>
            <a:off x="685800" y="685800"/>
            <a:ext cx="5797685" cy="5786199"/>
          </a:xfrm>
          <a:prstGeom prst="rect">
            <a:avLst/>
          </a:prstGeom>
          <a:noFill/>
        </p:spPr>
        <p:txBody>
          <a:bodyPr wrap="square" rtlCol="0">
            <a:spAutoFit/>
          </a:bodyPr>
          <a:lstStyle/>
          <a:p>
            <a:pPr>
              <a:spcAft>
                <a:spcPts val="1200"/>
              </a:spcAft>
            </a:pPr>
            <a:r>
              <a:rPr lang="en-US" sz="6000" b="1" dirty="0">
                <a:solidFill>
                  <a:schemeClr val="bg1"/>
                </a:solidFill>
                <a:latin typeface="Cascadia Code" panose="020B0609020000020004" pitchFamily="49" charset="0"/>
                <a:cs typeface="Cascadia Code" panose="020B0609020000020004" pitchFamily="49" charset="0"/>
              </a:rPr>
              <a:t>Lots of 3D printing</a:t>
            </a:r>
          </a:p>
          <a:p>
            <a:r>
              <a:rPr lang="en-US" sz="4000" dirty="0">
                <a:solidFill>
                  <a:schemeClr val="bg1"/>
                </a:solidFill>
                <a:latin typeface="Cascadia Code" panose="020B0609020000020004" pitchFamily="49" charset="0"/>
                <a:cs typeface="Cascadia Code" panose="020B0609020000020004" pitchFamily="49" charset="0"/>
              </a:rPr>
              <a:t>has been involved with this project. So far, this project has racked up nearly 200 hours of printing!</a:t>
            </a:r>
          </a:p>
        </p:txBody>
      </p:sp>
    </p:spTree>
    <p:extLst>
      <p:ext uri="{BB962C8B-B14F-4D97-AF65-F5344CB8AC3E}">
        <p14:creationId xmlns:p14="http://schemas.microsoft.com/office/powerpoint/2010/main" val="3022153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8C7882AE-9D42-3E1D-5FEA-DAB9D67FFAE2}"/>
            </a:ext>
          </a:extLst>
        </p:cNvPr>
        <p:cNvGrpSpPr/>
        <p:nvPr/>
      </p:nvGrpSpPr>
      <p:grpSpPr>
        <a:xfrm>
          <a:off x="0" y="0"/>
          <a:ext cx="0" cy="0"/>
          <a:chOff x="0" y="0"/>
          <a:chExt cx="0" cy="0"/>
        </a:xfrm>
      </p:grpSpPr>
      <p:pic>
        <p:nvPicPr>
          <p:cNvPr id="7" name="Picture 6" descr="A person holding a metal panel&#10;&#10;AI-generated content may be incorrect.">
            <a:extLst>
              <a:ext uri="{FF2B5EF4-FFF2-40B4-BE49-F238E27FC236}">
                <a16:creationId xmlns:a16="http://schemas.microsoft.com/office/drawing/2014/main" id="{B7C2CDDA-79FF-2C0C-A9DC-9015755A23D4}"/>
              </a:ext>
            </a:extLst>
          </p:cNvPr>
          <p:cNvPicPr>
            <a:picLocks noChangeAspect="1"/>
          </p:cNvPicPr>
          <p:nvPr/>
        </p:nvPicPr>
        <p:blipFill>
          <a:blip r:embed="rId2">
            <a:extLst>
              <a:ext uri="{28A0092B-C50C-407E-A947-70E740481C1C}">
                <a14:useLocalDpi xmlns:a14="http://schemas.microsoft.com/office/drawing/2010/main" val="0"/>
              </a:ext>
            </a:extLst>
          </a:blip>
          <a:srcRect b="12711"/>
          <a:stretch>
            <a:fillRect/>
          </a:stretch>
        </p:blipFill>
        <p:spPr>
          <a:xfrm>
            <a:off x="914400" y="914400"/>
            <a:ext cx="10972800" cy="6405286"/>
          </a:xfrm>
          <a:prstGeom prst="rect">
            <a:avLst/>
          </a:prstGeom>
          <a:ln w="190500">
            <a:solidFill>
              <a:schemeClr val="bg1"/>
            </a:solidFill>
          </a:ln>
        </p:spPr>
      </p:pic>
      <p:sp>
        <p:nvSpPr>
          <p:cNvPr id="8" name="TextBox 7">
            <a:extLst>
              <a:ext uri="{FF2B5EF4-FFF2-40B4-BE49-F238E27FC236}">
                <a16:creationId xmlns:a16="http://schemas.microsoft.com/office/drawing/2014/main" id="{C4963314-57B3-8821-BD6C-B70BD17966BC}"/>
              </a:ext>
            </a:extLst>
          </p:cNvPr>
          <p:cNvSpPr txBox="1"/>
          <p:nvPr/>
        </p:nvSpPr>
        <p:spPr>
          <a:xfrm>
            <a:off x="685800" y="7793772"/>
            <a:ext cx="11430000" cy="4093428"/>
          </a:xfrm>
          <a:prstGeom prst="rect">
            <a:avLst/>
          </a:prstGeom>
          <a:noFill/>
        </p:spPr>
        <p:txBody>
          <a:bodyPr wrap="square" rtlCol="0">
            <a:spAutoFit/>
          </a:bodyPr>
          <a:lstStyle/>
          <a:p>
            <a:pPr>
              <a:spcAft>
                <a:spcPts val="1200"/>
              </a:spcAft>
            </a:pPr>
            <a:r>
              <a:rPr lang="en-US" sz="6000" b="1" dirty="0">
                <a:solidFill>
                  <a:schemeClr val="bg1"/>
                </a:solidFill>
                <a:latin typeface="Cascadia Code" panose="020B0609020000020004" pitchFamily="49" charset="0"/>
                <a:cs typeface="Cascadia Code" panose="020B0609020000020004" pitchFamily="49" charset="0"/>
              </a:rPr>
              <a:t>This thing is huge.</a:t>
            </a:r>
          </a:p>
          <a:p>
            <a:r>
              <a:rPr lang="en-US" sz="3800" dirty="0">
                <a:solidFill>
                  <a:schemeClr val="bg1"/>
                </a:solidFill>
                <a:latin typeface="Cascadia Code" panose="020B0609020000020004" pitchFamily="49" charset="0"/>
                <a:cs typeface="Cascadia Code" panose="020B0609020000020004" pitchFamily="49" charset="0"/>
              </a:rPr>
              <a:t>It’s hard to tell from the pictures, but this project is massive. On its side, the clock is about as tall as I am. The time, money, and scale involved with this is why it’s taking so long!</a:t>
            </a:r>
          </a:p>
        </p:txBody>
      </p:sp>
    </p:spTree>
    <p:extLst>
      <p:ext uri="{BB962C8B-B14F-4D97-AF65-F5344CB8AC3E}">
        <p14:creationId xmlns:p14="http://schemas.microsoft.com/office/powerpoint/2010/main" val="94156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a:extLst>
            <a:ext uri="{FF2B5EF4-FFF2-40B4-BE49-F238E27FC236}">
              <a16:creationId xmlns:a16="http://schemas.microsoft.com/office/drawing/2014/main" id="{A271DDFE-BD75-C7F9-52E4-5EE5F41EBE5C}"/>
            </a:ext>
          </a:extLst>
        </p:cNvPr>
        <p:cNvGrpSpPr/>
        <p:nvPr/>
      </p:nvGrpSpPr>
      <p:grpSpPr>
        <a:xfrm>
          <a:off x="0" y="0"/>
          <a:ext cx="0" cy="0"/>
          <a:chOff x="0" y="0"/>
          <a:chExt cx="0" cy="0"/>
        </a:xfrm>
      </p:grpSpPr>
      <p:pic>
        <p:nvPicPr>
          <p:cNvPr id="3" name="Picture 2" descr="A group of electronics on a table&#10;&#10;AI-generated content may be incorrect.">
            <a:extLst>
              <a:ext uri="{FF2B5EF4-FFF2-40B4-BE49-F238E27FC236}">
                <a16:creationId xmlns:a16="http://schemas.microsoft.com/office/drawing/2014/main" id="{1F295B78-6527-FF64-40F3-99C616BAF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85801"/>
            <a:ext cx="11430000" cy="4645515"/>
          </a:xfrm>
          <a:prstGeom prst="rect">
            <a:avLst/>
          </a:prstGeom>
          <a:ln w="190500">
            <a:solidFill>
              <a:schemeClr val="bg1">
                <a:alpha val="96000"/>
              </a:schemeClr>
            </a:solidFill>
          </a:ln>
        </p:spPr>
      </p:pic>
      <p:sp>
        <p:nvSpPr>
          <p:cNvPr id="4" name="TextBox 3">
            <a:extLst>
              <a:ext uri="{FF2B5EF4-FFF2-40B4-BE49-F238E27FC236}">
                <a16:creationId xmlns:a16="http://schemas.microsoft.com/office/drawing/2014/main" id="{6AD2F8B9-EDC9-4FCE-B04F-0E5EEEBADD63}"/>
              </a:ext>
            </a:extLst>
          </p:cNvPr>
          <p:cNvSpPr txBox="1"/>
          <p:nvPr/>
        </p:nvSpPr>
        <p:spPr>
          <a:xfrm>
            <a:off x="685800" y="5808855"/>
            <a:ext cx="11430000" cy="5262979"/>
          </a:xfrm>
          <a:prstGeom prst="rect">
            <a:avLst/>
          </a:prstGeom>
          <a:noFill/>
        </p:spPr>
        <p:txBody>
          <a:bodyPr wrap="square" rtlCol="0">
            <a:spAutoFit/>
          </a:bodyPr>
          <a:lstStyle/>
          <a:p>
            <a:pPr>
              <a:spcAft>
                <a:spcPts val="1200"/>
              </a:spcAft>
            </a:pPr>
            <a:r>
              <a:rPr lang="en-US" sz="6000" b="1" dirty="0">
                <a:solidFill>
                  <a:schemeClr val="bg1"/>
                </a:solidFill>
                <a:latin typeface="Cascadia Code" panose="020B0609020000020004" pitchFamily="49" charset="0"/>
                <a:cs typeface="Cascadia Code" panose="020B0609020000020004" pitchFamily="49" charset="0"/>
              </a:rPr>
              <a:t>I’m almost done!</a:t>
            </a:r>
          </a:p>
          <a:p>
            <a:r>
              <a:rPr lang="en-US" sz="3750" dirty="0">
                <a:solidFill>
                  <a:schemeClr val="bg1"/>
                </a:solidFill>
                <a:latin typeface="Cascadia Code" panose="020B0609020000020004" pitchFamily="49" charset="0"/>
                <a:cs typeface="Cascadia Code" panose="020B0609020000020004" pitchFamily="49" charset="0"/>
              </a:rPr>
              <a:t>I’ve finished all the soldering and electronics work. My 3D printer broke while printing this (very tragic), and (of course) all that’s left is printing. I’m hoping to get all this done within the next two months. I’ll post more updates as it comes along!</a:t>
            </a:r>
          </a:p>
        </p:txBody>
      </p:sp>
      <p:pic>
        <p:nvPicPr>
          <p:cNvPr id="8" name="Picture 7" descr="A black and white pixelated image&#10;&#10;AI-generated content may be incorrect.">
            <a:extLst>
              <a:ext uri="{FF2B5EF4-FFF2-40B4-BE49-F238E27FC236}">
                <a16:creationId xmlns:a16="http://schemas.microsoft.com/office/drawing/2014/main" id="{33E6C8C9-B9FE-D9BF-76D0-C4045E8E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3999" y="10682835"/>
            <a:ext cx="2251801" cy="1432964"/>
          </a:xfrm>
          <a:prstGeom prst="rect">
            <a:avLst/>
          </a:prstGeom>
        </p:spPr>
      </p:pic>
    </p:spTree>
    <p:extLst>
      <p:ext uri="{BB962C8B-B14F-4D97-AF65-F5344CB8AC3E}">
        <p14:creationId xmlns:p14="http://schemas.microsoft.com/office/powerpoint/2010/main" val="9593006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63</TotalTime>
  <Words>250</Words>
  <Application>Microsoft Office PowerPoint</Application>
  <PresentationFormat>Custom</PresentationFormat>
  <Paragraphs>16</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Aptos Display</vt:lpstr>
      <vt:lpstr>Arial</vt:lpstr>
      <vt:lpstr>Cascadia Code</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Russell MacGregor</dc:creator>
  <cp:lastModifiedBy>Russell MacGregor</cp:lastModifiedBy>
  <cp:revision>1</cp:revision>
  <dcterms:created xsi:type="dcterms:W3CDTF">2025-06-14T20:17:39Z</dcterms:created>
  <dcterms:modified xsi:type="dcterms:W3CDTF">2025-06-14T21:21:06Z</dcterms:modified>
</cp:coreProperties>
</file>